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18.xml" ContentType="application/vnd.openxmlformats-officedocument.presentationml.tags+xml"/>
  <Override PartName="/ppt/tags/tag8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16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7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3E9616D-AD5A-4D03-A809-4528F6BAE6A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1"/>
            <p14:sldId id="275"/>
            <p14:sldId id="276"/>
            <p14:sldId id="277"/>
            <p14:sldId id="278"/>
            <p14:sldId id="279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A13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p.by/" TargetMode="External"/><Relationship Id="rId2" Type="http://schemas.openxmlformats.org/officeDocument/2006/relationships/hyperlink" Target="http://belarus24.b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Фоновая музыка - Красивая мелодия (фон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V="1">
            <a:off x="8388424" y="6857999"/>
            <a:ext cx="45719" cy="457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1196752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accent1"/>
                </a:solidFill>
              </a:rPr>
              <a:t>Красоту творят люди:</a:t>
            </a:r>
            <a:br>
              <a:rPr lang="ru-RU" sz="4400" dirty="0">
                <a:solidFill>
                  <a:schemeClr val="accent1"/>
                </a:solidFill>
              </a:rPr>
            </a:br>
            <a:r>
              <a:rPr lang="ru-RU" sz="4400" dirty="0" err="1" smtClean="0">
                <a:solidFill>
                  <a:schemeClr val="accent1"/>
                </a:solidFill>
              </a:rPr>
              <a:t>Неглюбские</a:t>
            </a:r>
            <a:r>
              <a:rPr lang="ru-RU" sz="4400" dirty="0" smtClean="0">
                <a:solidFill>
                  <a:schemeClr val="accent1"/>
                </a:solidFill>
              </a:rPr>
              <a:t> ручники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       Подготовила студентка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курса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заочного факультета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группы ББСз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Бабичева</a:t>
            </a:r>
            <a:r>
              <a:rPr lang="ru-RU" dirty="0" smtClean="0">
                <a:solidFill>
                  <a:schemeClr val="bg1"/>
                </a:solidFill>
              </a:rPr>
              <a:t> Татьяна Сергеевна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"/>
    </mc:Choice>
    <mc:Fallback xmlns="">
      <p:transition spd="slow" advTm="1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сессия\презентация\IMG_03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"/>
            <a:ext cx="9144000" cy="75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052736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200" b="1" dirty="0" err="1" smtClean="0"/>
              <a:t>Неглюбка</a:t>
            </a:r>
            <a:r>
              <a:rPr lang="ru-RU" sz="3200" b="1" dirty="0" smtClean="0"/>
              <a:t> </a:t>
            </a:r>
            <a:r>
              <a:rPr lang="ru-RU" sz="3200" b="1" dirty="0"/>
              <a:t>– удивительный по красоте уголок </a:t>
            </a:r>
            <a:r>
              <a:rPr lang="ru-RU" sz="3200" b="1" dirty="0" err="1"/>
              <a:t>Гомельщины</a:t>
            </a:r>
            <a:r>
              <a:rPr lang="ru-RU" sz="3200" b="1" dirty="0"/>
              <a:t>.  Деревня расположена в </a:t>
            </a:r>
            <a:r>
              <a:rPr lang="ru-RU" sz="3200" b="1" dirty="0" err="1"/>
              <a:t>Ветковском</a:t>
            </a:r>
            <a:r>
              <a:rPr lang="ru-RU" sz="3200" b="1" dirty="0"/>
              <a:t> районе Гомельской области. По письменным источникам известна с XVI века как селение в </a:t>
            </a:r>
            <a:r>
              <a:rPr lang="ru-RU" sz="3200" b="1" dirty="0" err="1"/>
              <a:t>Суражском</a:t>
            </a:r>
            <a:r>
              <a:rPr lang="ru-RU" sz="3200" b="1" dirty="0"/>
              <a:t> повете Черниговской губернии.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3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0"/>
    </mc:Choice>
    <mc:Fallback xmlns="">
      <p:transition spd="slow" advTm="15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esktop\vetkovski_raion_gorod_vetka_derevnia_neglubka_0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44308" y="2732787"/>
            <a:ext cx="7467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середины XIX века известна как центр художественного ручного ткачества. Особенную известность приобрели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тканые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полотенца с древними геометрическими и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геометрическо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-растительными орнаментами.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2"/>
    </mc:Choice>
    <mc:Fallback xmlns="">
      <p:transition spd="slow" advTm="14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9" name="Picture 5" descr="C:\Users\Юра\Desktop\120872046_4964875_2QkmiOb5H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"/>
    </mc:Choice>
    <mc:Fallback xmlns="">
      <p:transition spd="slow" advTm="2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88640"/>
            <a:ext cx="7467600" cy="197281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Ручники </a:t>
            </a:r>
            <a:r>
              <a:rPr lang="ru-RU" b="1" dirty="0"/>
              <a:t>– неотъемлемая часть древней истории белорусов. На них, по мнению историков, ещё с дохристианских времён женщины создавали своеобразную «программу жизни». </a:t>
            </a:r>
          </a:p>
        </p:txBody>
      </p:sp>
      <p:pic>
        <p:nvPicPr>
          <p:cNvPr id="11267" name="Picture 3" descr="G:\сессия\презентация\ZIz00S3Q9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20900"/>
            <a:ext cx="8496944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1"/>
    </mc:Choice>
    <mc:Fallback xmlns="">
      <p:transition spd="slow" advTm="11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6632"/>
            <a:ext cx="7467600" cy="15407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Ручники </a:t>
            </a:r>
            <a:r>
              <a:rPr lang="ru-RU" b="1" dirty="0"/>
              <a:t>местных традиций </a:t>
            </a:r>
            <a:r>
              <a:rPr lang="ru-RU" b="1" dirty="0" err="1"/>
              <a:t>Неглюбщины</a:t>
            </a:r>
            <a:r>
              <a:rPr lang="ru-RU" b="1" dirty="0"/>
              <a:t> наполнены символикой и орнаментальными знаками, старейшим из которых более тысячи </a:t>
            </a:r>
            <a:r>
              <a:rPr lang="ru-RU" b="1" dirty="0" smtClean="0"/>
              <a:t>лет.</a:t>
            </a:r>
            <a:endParaRPr lang="ru-RU" b="1" dirty="0"/>
          </a:p>
        </p:txBody>
      </p:sp>
      <p:pic>
        <p:nvPicPr>
          <p:cNvPr id="12290" name="Picture 2" descr="G:\сессия\презентация\vetkovski_myzei_neglubka_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46043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8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2"/>
    </mc:Choice>
    <mc:Fallback xmlns="">
      <p:transition spd="slow" advTm="10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6632"/>
            <a:ext cx="7467600" cy="2592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Секреты и традиции ткачества в деревне передаются из поколения в поколение. В приданом каждой невесты были рушники с орнаментами свадьбы, плодородия, продолжения рода, а также с оберегающими орнаментами каждого важного жизненного процесса.</a:t>
            </a:r>
          </a:p>
        </p:txBody>
      </p:sp>
      <p:pic>
        <p:nvPicPr>
          <p:cNvPr id="13314" name="Picture 2" descr="C:\Users\Юра\Desktop\vetkovski_myzei_neglubka_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9282">
            <a:off x="188802" y="2701411"/>
            <a:ext cx="4225533" cy="25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Юра\Desktop\58b766bf1069331512f28f6125614d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6756">
            <a:off x="4571027" y="3694582"/>
            <a:ext cx="3920114" cy="28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6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8"/>
    </mc:Choice>
    <mc:Fallback xmlns="">
      <p:transition spd="slow" advTm="1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88640"/>
            <a:ext cx="7467600" cy="1900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 Популярное когда-то в Беларуси ткачество в таком самобытном виде сохранили только в этой деревне. Среди белорусских </a:t>
            </a:r>
            <a:r>
              <a:rPr lang="ru-RU" b="1" dirty="0" smtClean="0"/>
              <a:t>ручников </a:t>
            </a:r>
            <a:r>
              <a:rPr lang="ru-RU" b="1" dirty="0" err="1"/>
              <a:t>неглюбские</a:t>
            </a:r>
            <a:r>
              <a:rPr lang="ru-RU" b="1" dirty="0"/>
              <a:t> самые богатые. На них можно увидеть более 120 узоров. </a:t>
            </a:r>
          </a:p>
        </p:txBody>
      </p:sp>
      <p:pic>
        <p:nvPicPr>
          <p:cNvPr id="14338" name="Picture 2" descr="G:\сессия\презентация\HPjGUpPBN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993404" y="102942"/>
            <a:ext cx="4869160" cy="8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53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7"/>
    </mc:Choice>
    <mc:Fallback xmlns="">
      <p:transition spd="slow" advTm="13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260648"/>
            <a:ext cx="7467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Неглюбские</a:t>
            </a:r>
            <a:r>
              <a:rPr lang="ru-RU" b="1" dirty="0"/>
              <a:t> </a:t>
            </a:r>
            <a:r>
              <a:rPr lang="ru-RU" b="1" dirty="0" smtClean="0"/>
              <a:t>ручники </a:t>
            </a:r>
            <a:r>
              <a:rPr lang="ru-RU" b="1" dirty="0"/>
              <a:t>способны вылечивать и помогать в делах. Каждый узор на них имеет свой сакральный смысл.</a:t>
            </a:r>
          </a:p>
        </p:txBody>
      </p:sp>
      <p:pic>
        <p:nvPicPr>
          <p:cNvPr id="15362" name="Picture 2" descr="G:\сессия\презентация\IMG_03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03" y="29495896"/>
            <a:ext cx="7108905" cy="47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G:\сессия\презентация\IMG_0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64096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6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2"/>
    </mc:Choice>
    <mc:Fallback xmlns="">
      <p:transition spd="slow" advTm="7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16632"/>
            <a:ext cx="7467600" cy="21888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В настоящее время </a:t>
            </a:r>
            <a:r>
              <a:rPr lang="ru-RU" sz="2800" b="1" dirty="0" smtClean="0"/>
              <a:t>ручники </a:t>
            </a:r>
            <a:r>
              <a:rPr lang="ru-RU" sz="2800" b="1" dirty="0"/>
              <a:t>представлены во многих музеях, один из которых – </a:t>
            </a:r>
            <a:r>
              <a:rPr lang="ru-RU" sz="2800" b="1" dirty="0" err="1" smtClean="0"/>
              <a:t>Ветковский</a:t>
            </a:r>
            <a:r>
              <a:rPr lang="ru-RU" sz="2800" b="1" dirty="0" smtClean="0"/>
              <a:t> </a:t>
            </a:r>
            <a:r>
              <a:rPr lang="ru-RU" sz="2800" b="1" dirty="0"/>
              <a:t>музей старообрядчества и народного </a:t>
            </a:r>
            <a:r>
              <a:rPr lang="ru-RU" sz="2800" b="1" dirty="0" smtClean="0"/>
              <a:t>творчества.</a:t>
            </a:r>
            <a:endParaRPr lang="ru-RU" sz="2800" b="1" dirty="0"/>
          </a:p>
        </p:txBody>
      </p:sp>
      <p:pic>
        <p:nvPicPr>
          <p:cNvPr id="3074" name="Picture 2" descr="G:\сессия\КУЛЬТУРОЛОГИЯ\презентация\gorod-vetka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56895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2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4"/>
    </mc:Choice>
    <mc:Fallback xmlns="">
      <p:transition spd="slow" advTm="9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ра\Desktop\vetkovski_myzei_neglubka_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9" y="0"/>
            <a:ext cx="9139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"/>
    </mc:Choice>
    <mc:Fallback xmlns="">
      <p:transition spd="slow" advTm="3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сессия\презентация\001278_97741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1046"/>
            <a:ext cx="9144000" cy="73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163888"/>
            <a:ext cx="7467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965958"/>
            <a:ext cx="7385248" cy="2963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cs typeface="Andalus" panose="02020603050405020304" pitchFamily="18" charset="-78"/>
              </a:rPr>
              <a:t>За свою многовековую историю </a:t>
            </a:r>
            <a:r>
              <a:rPr lang="ru-RU" sz="4400" b="1" dirty="0">
                <a:cs typeface="Andalus" panose="02020603050405020304" pitchFamily="18" charset="-78"/>
              </a:rPr>
              <a:t>белорусский народ создал уникальную </a:t>
            </a:r>
            <a:r>
              <a:rPr lang="ru-RU" sz="4400" b="1" dirty="0" smtClean="0">
                <a:cs typeface="Andalus" panose="02020603050405020304" pitchFamily="18" charset="-78"/>
              </a:rPr>
              <a:t>культуру… 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859088"/>
            <a:ext cx="7467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011488"/>
            <a:ext cx="7467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02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7"/>
    </mc:Choice>
    <mc:Fallback xmlns="">
      <p:transition spd="slow" advTm="7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6632"/>
            <a:ext cx="7467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Эксклюзивные </a:t>
            </a:r>
            <a:r>
              <a:rPr lang="ru-RU" b="1" dirty="0"/>
              <a:t>изделия приобретают туристы со всего мира.</a:t>
            </a:r>
          </a:p>
        </p:txBody>
      </p:sp>
      <p:pic>
        <p:nvPicPr>
          <p:cNvPr id="9218" name="Picture 2" descr="C:\Users\Юра\Desktop\vetkovski_raion_gorod_vetka_derevnia_neglubka_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64096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6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6"/>
    </mc:Choice>
    <mc:Fallback xmlns="">
      <p:transition spd="slow" advTm="10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ессия\КУЛЬТУРОЛОГИЯ\презентация\vetka_5_muz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9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"/>
    </mc:Choice>
    <mc:Fallback xmlns="">
      <p:transition spd="slow" advTm="3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сессия\КУЛЬТУРОЛОГИЯ\презентация\vetka_6_muz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208309" cy="46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2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"/>
    </mc:Choice>
    <mc:Fallback xmlns="">
      <p:transition spd="slow" advTm="3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4474"/>
            <a:ext cx="7467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Неглюбские</a:t>
            </a:r>
            <a:r>
              <a:rPr lang="ru-RU" b="1" dirty="0"/>
              <a:t> </a:t>
            </a:r>
            <a:r>
              <a:rPr lang="ru-RU" b="1" dirty="0" smtClean="0"/>
              <a:t>ручники </a:t>
            </a:r>
            <a:r>
              <a:rPr lang="ru-RU" b="1" dirty="0"/>
              <a:t>путешествуют по всему миру, являясь участниками международных выставок в Нью-Йорке, Монреале, Токио, Париже, Брюсселе. Американский музей «Метрополитен» приобрёл их для своей коллекции. </a:t>
            </a:r>
          </a:p>
        </p:txBody>
      </p:sp>
      <p:pic>
        <p:nvPicPr>
          <p:cNvPr id="7170" name="Picture 2" descr="C:\Users\Юра\Desktop\1382946129_k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3123"/>
            <a:ext cx="799288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8"/>
    </mc:Choice>
    <mc:Fallback xmlns="">
      <p:transition spd="slow" advTm="14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7467600" cy="15407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Многими </a:t>
            </a:r>
            <a:r>
              <a:rPr lang="ru-RU" b="1" dirty="0"/>
              <a:t>музеями </a:t>
            </a:r>
            <a:r>
              <a:rPr lang="ru-RU" b="1" dirty="0" smtClean="0"/>
              <a:t>мира </a:t>
            </a:r>
            <a:r>
              <a:rPr lang="ru-RU" b="1" dirty="0" err="1"/>
              <a:t>Неглюбскому</a:t>
            </a:r>
            <a:r>
              <a:rPr lang="ru-RU" b="1" dirty="0"/>
              <a:t> </a:t>
            </a:r>
            <a:r>
              <a:rPr lang="ru-RU" b="1" dirty="0" smtClean="0"/>
              <a:t>ручнику </a:t>
            </a:r>
            <a:r>
              <a:rPr lang="ru-RU" b="1" dirty="0"/>
              <a:t>присуждены золотые </a:t>
            </a:r>
            <a:r>
              <a:rPr lang="ru-RU" b="1" dirty="0" smtClean="0"/>
              <a:t>медали. Также ручниками украшен </a:t>
            </a:r>
            <a:r>
              <a:rPr lang="ru-RU" b="1" dirty="0"/>
              <a:t>один из залов Организации Объединенных Наций.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 descr="C:\Users\Юра\Desktop\1413613112097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64096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8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0"/>
    </mc:Choice>
    <mc:Fallback xmlns="">
      <p:transition spd="slow" advTm="9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а\Desktop\vetkovski_myzei_narodnogo_tvorchestva_19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467600" cy="3052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За </a:t>
            </a:r>
            <a:r>
              <a:rPr lang="ru-RU" sz="3200" b="1" dirty="0"/>
              <a:t>пределами республики находятся уже тысячи </a:t>
            </a:r>
            <a:r>
              <a:rPr lang="ru-RU" sz="3200" b="1" dirty="0" err="1" smtClean="0"/>
              <a:t>Неглюбских</a:t>
            </a:r>
            <a:r>
              <a:rPr lang="ru-RU" sz="3200" b="1" dirty="0" smtClean="0"/>
              <a:t> ручников</a:t>
            </a:r>
            <a:r>
              <a:rPr lang="ru-RU" sz="3200" b="1" dirty="0"/>
              <a:t>. </a:t>
            </a:r>
            <a:r>
              <a:rPr lang="ru-RU" sz="3200" b="1" dirty="0" smtClean="0"/>
              <a:t>Пройдет время, и </a:t>
            </a:r>
            <a:r>
              <a:rPr lang="ru-RU" sz="3200" b="1" dirty="0"/>
              <a:t>они </a:t>
            </a:r>
            <a:r>
              <a:rPr lang="ru-RU" sz="3200" b="1" dirty="0" smtClean="0"/>
              <a:t>станут </a:t>
            </a:r>
            <a:r>
              <a:rPr lang="ru-RU" sz="3200" b="1" dirty="0"/>
              <a:t>таким же символом Беларуси, </a:t>
            </a:r>
            <a:r>
              <a:rPr lang="ru-RU" sz="3200" b="1" dirty="0" smtClean="0"/>
              <a:t>как и Слуцкие пояса…</a:t>
            </a:r>
            <a:endParaRPr lang="ru-RU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1"/>
    </mc:Choice>
    <mc:Fallback xmlns="">
      <p:transition spd="slow" advTm="1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Список </a:t>
            </a:r>
            <a:r>
              <a:rPr lang="ru-RU" sz="2800" smtClean="0"/>
              <a:t>использованных источников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belarus24.by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gp.by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CCA134"/>
                </a:solidFill>
              </a:rPr>
              <a:t>Личные источники информации жителей </a:t>
            </a:r>
            <a:r>
              <a:rPr lang="ru-RU" dirty="0" err="1" smtClean="0">
                <a:solidFill>
                  <a:srgbClr val="CCA134"/>
                </a:solidFill>
              </a:rPr>
              <a:t>д.Неглюбка</a:t>
            </a:r>
            <a:r>
              <a:rPr lang="ru-RU" dirty="0">
                <a:solidFill>
                  <a:srgbClr val="CCA134"/>
                </a:solidFill>
              </a:rPr>
              <a:t>.</a:t>
            </a:r>
            <a:endParaRPr lang="ru-RU" dirty="0" smtClean="0">
              <a:solidFill>
                <a:srgbClr val="CCA134"/>
              </a:solidFill>
            </a:endParaRP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7467600" cy="1190962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9933"/>
                </a:solidFill>
              </a:rPr>
              <a:t>Традиционные </a:t>
            </a:r>
            <a:r>
              <a:rPr lang="ru-RU" sz="3600" dirty="0">
                <a:solidFill>
                  <a:srgbClr val="FF9933"/>
                </a:solidFill>
              </a:rPr>
              <a:t>народные праздники и </a:t>
            </a:r>
            <a:r>
              <a:rPr lang="ru-RU" sz="3600" dirty="0" smtClean="0">
                <a:solidFill>
                  <a:srgbClr val="FF9933"/>
                </a:solidFill>
              </a:rPr>
              <a:t>обряды;</a:t>
            </a:r>
          </a:p>
          <a:p>
            <a:pPr marL="0" indent="0">
              <a:buNone/>
            </a:pPr>
            <a:endParaRPr lang="ru-RU" sz="3600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G:\сессия\презентация\vetkovski_raion_gorod_vetka_derevnia_neglubka_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79602"/>
            <a:ext cx="7920880" cy="52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1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8"/>
    </mc:Choice>
    <mc:Fallback xmlns="">
      <p:transition spd="slow" advTm="5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72008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Неповторимый фольклор;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051" name="Picture 3" descr="G:\сессия\презентация\Filial-Vetkovskogo-muze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59"/>
            <a:ext cx="7920880" cy="51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4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1"/>
    </mc:Choice>
    <mc:Fallback xmlns="">
      <p:transition spd="slow" advTm="4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4807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accent4"/>
                </a:solidFill>
              </a:rPr>
              <a:t>Самобытные ремесла;</a:t>
            </a:r>
            <a:endParaRPr lang="ru-RU" sz="3600" dirty="0">
              <a:solidFill>
                <a:schemeClr val="accent4"/>
              </a:solidFill>
            </a:endParaRPr>
          </a:p>
        </p:txBody>
      </p:sp>
      <p:pic>
        <p:nvPicPr>
          <p:cNvPr id="3075" name="Picture 3" descr="G:\сессия\презентация\vetkovski_raion_gorod_vetka_derevnia_neglubka_020-1024x7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41477"/>
            <a:ext cx="7822920" cy="53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"/>
    </mc:Choice>
    <mc:Fallback xmlns="">
      <p:transition spd="slow" advTm="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576064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rgbClr val="FF0000"/>
                </a:solidFill>
              </a:rPr>
              <a:t>Национальный костюм;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сессия\презентация\belorusskii-yazyk-8-klass-86136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776864" cy="57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1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4"/>
    </mc:Choice>
    <mc:Fallback xmlns="">
      <p:transition spd="slow" advTm="3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72008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B050"/>
                </a:solidFill>
              </a:rPr>
              <a:t>Б</a:t>
            </a:r>
            <a:r>
              <a:rPr lang="ru-RU" sz="3600" dirty="0" smtClean="0">
                <a:solidFill>
                  <a:srgbClr val="00B050"/>
                </a:solidFill>
              </a:rPr>
              <a:t>елорусская кухня.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G:\сессия\презентация\8e35986c8c9aea69adc9dcd7aec8c3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84887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02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"/>
    </mc:Choice>
    <mc:Fallback xmlns="">
      <p:transition spd="slow" advTm="4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сессия\презентация\67e081d43edcf1775b13faafd6541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98" y="-16896"/>
            <a:ext cx="9133060" cy="687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848872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Все </a:t>
            </a:r>
            <a:r>
              <a:rPr lang="ru-RU" sz="3600" b="1" dirty="0"/>
              <a:t>это богатое наследие бережно хранят в нашей стране. И </a:t>
            </a:r>
            <a:r>
              <a:rPr lang="ru-RU" sz="3600" b="1" dirty="0" smtClean="0"/>
              <a:t>приглашают </a:t>
            </a:r>
            <a:r>
              <a:rPr lang="ru-RU" sz="3600" b="1" dirty="0"/>
              <a:t>познакомиться с ним гостей.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0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2"/>
    </mc:Choice>
    <mc:Fallback xmlns="">
      <p:transition spd="slow" advTm="9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5" name="Picture 7" descr="C:\Users\Юра\Desktop\svwx-GBWV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5563">
            <a:off x="726708" y="1074798"/>
            <a:ext cx="7501035" cy="46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Юра\Desktop\001281_8126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5" y="900441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G:\сессия\презентация\vetkovski_raion_gorod_vetka_derevnia_neglubka_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2030">
            <a:off x="761881" y="1019428"/>
            <a:ext cx="7247045" cy="48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2"/>
    </mc:Choice>
    <mc:Fallback xmlns="">
      <p:transition spd="slow" advTm="7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F0A312-058B-4F80-BE7C-8EF1F4C10897}"/>
</file>

<file path=customXml/itemProps2.xml><?xml version="1.0" encoding="utf-8"?>
<ds:datastoreItem xmlns:ds="http://schemas.openxmlformats.org/officeDocument/2006/customXml" ds:itemID="{9CBDFC12-F693-4284-B847-F466223199C8}"/>
</file>

<file path=customXml/itemProps3.xml><?xml version="1.0" encoding="utf-8"?>
<ds:datastoreItem xmlns:ds="http://schemas.openxmlformats.org/officeDocument/2006/customXml" ds:itemID="{50220E2C-A7A4-44D8-A5D2-851D791BAD7F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912</TotalTime>
  <Words>370</Words>
  <Application>Microsoft Office PowerPoint</Application>
  <PresentationFormat>Экран (4:3)</PresentationFormat>
  <Paragraphs>28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Красоту творят люди: Неглюбские ручники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РУШНИКОВЫЙ СКАЗ НЕГЛЮБКИ</dc:title>
  <dc:creator>Юра</dc:creator>
  <cp:lastModifiedBy>Dmitry Tarasov</cp:lastModifiedBy>
  <cp:revision>42</cp:revision>
  <dcterms:created xsi:type="dcterms:W3CDTF">2016-01-06T10:14:10Z</dcterms:created>
  <dcterms:modified xsi:type="dcterms:W3CDTF">2016-04-12T11:12:46Z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